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2C2C2C"/>
        </a:solidFill>
        <a:effectLst/>
        <a:uFillTx/>
        <a:latin typeface="Corbel"/>
        <a:ea typeface="Corbel"/>
        <a:cs typeface="Corbel"/>
        <a:sym typeface="Corbe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E8CA"/>
          </a:solidFill>
        </a:fill>
      </a:tcStyle>
    </a:wholeTbl>
    <a:band2H>
      <a:tcTxStyle/>
      <a:tcStyle>
        <a:tcBdr/>
        <a:fill>
          <a:solidFill>
            <a:srgbClr val="FFF4E6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ECD5"/>
          </a:solidFill>
        </a:fill>
      </a:tcStyle>
    </a:wholeTbl>
    <a:band2H>
      <a:tcTxStyle/>
      <a:tcStyle>
        <a:tcBdr/>
        <a:fill>
          <a:solidFill>
            <a:srgbClr val="E6F6EB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BD2CA"/>
          </a:solidFill>
        </a:fill>
      </a:tcStyle>
    </a:wholeTbl>
    <a:band2H>
      <a:tcTxStyle/>
      <a:tcStyle>
        <a:tcBdr/>
        <a:fill>
          <a:solidFill>
            <a:srgbClr val="FDEAE7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C2C2C"/>
              </a:solidFill>
              <a:prstDash val="solid"/>
              <a:bevel/>
            </a:ln>
          </a:top>
          <a:bottom>
            <a:ln w="25400" cap="flat">
              <a:solidFill>
                <a:srgbClr val="2C2C2C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C2C2C"/>
              </a:solidFill>
              <a:prstDash val="solid"/>
              <a:bevel/>
            </a:ln>
          </a:top>
          <a:bottom>
            <a:ln w="25400" cap="flat">
              <a:solidFill>
                <a:srgbClr val="2C2C2C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orbel"/>
          <a:ea typeface="Corbel"/>
          <a:cs typeface="Corbel"/>
        </a:font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BCBCB"/>
          </a:solidFill>
        </a:fill>
      </a:tcStyle>
    </a:wholeTbl>
    <a:band2H>
      <a:tcTxStyle/>
      <a:tcStyle>
        <a:tcBdr/>
        <a:fill>
          <a:solidFill>
            <a:srgbClr val="E7E7E7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C2C2C"/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C2C2C"/>
          </a:solidFill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C2C2C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508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orbel"/>
          <a:ea typeface="Corbel"/>
          <a:cs typeface="Corbe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254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2566" autoAdjust="0"/>
  </p:normalViewPr>
  <p:slideViewPr>
    <p:cSldViewPr snapToGrid="0">
      <p:cViewPr varScale="1">
        <p:scale>
          <a:sx n="51" d="100"/>
          <a:sy n="51" d="100"/>
        </p:scale>
        <p:origin x="8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172625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defRPr sz="1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>
              <a:defRPr sz="1200"/>
            </a:pP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2929861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3" name="Shape 12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379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365758" y="2075825"/>
            <a:ext cx="11471566" cy="19204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z="6000" spc="150"/>
            </a:lvl1pPr>
          </a:lstStyle>
          <a:p>
            <a:r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sz="half" idx="1"/>
          </p:nvPr>
        </p:nvSpPr>
        <p:spPr>
          <a:xfrm>
            <a:off x="1524000" y="3996249"/>
            <a:ext cx="9144000" cy="2861751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000"/>
            </a:lvl1pPr>
            <a:lvl2pPr marL="0" indent="457200" algn="ctr">
              <a:buClrTx/>
              <a:buSzTx/>
              <a:buFontTx/>
              <a:buNone/>
              <a:defRPr sz="2000"/>
            </a:lvl2pPr>
            <a:lvl3pPr marL="0" indent="914400" algn="ctr">
              <a:buClrTx/>
              <a:buSzTx/>
              <a:buFontTx/>
              <a:buNone/>
              <a:defRPr sz="2000"/>
            </a:lvl3pPr>
            <a:lvl4pPr marL="0" indent="1371600" algn="ctr">
              <a:buClrTx/>
              <a:buSzTx/>
              <a:buFontTx/>
              <a:buNone/>
              <a:defRPr sz="2000"/>
            </a:lvl4pPr>
            <a:lvl5pPr marL="0" indent="1828800" algn="ctr">
              <a:buClrTx/>
              <a:buSzTx/>
              <a:buFontTx/>
              <a:buNone/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hape 1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/>
        </p:nvSpPr>
        <p:spPr>
          <a:xfrm>
            <a:off x="9019312" y="0"/>
            <a:ext cx="2743201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2" name="Shape 102"/>
          <p:cNvSpPr>
            <a:spLocks noGrp="1"/>
          </p:cNvSpPr>
          <p:nvPr>
            <p:ph type="title"/>
          </p:nvPr>
        </p:nvSpPr>
        <p:spPr>
          <a:xfrm>
            <a:off x="9160623" y="0"/>
            <a:ext cx="2402381" cy="6446839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3" name="Shape 103"/>
          <p:cNvSpPr>
            <a:spLocks noGrp="1"/>
          </p:cNvSpPr>
          <p:nvPr>
            <p:ph type="body" idx="1"/>
          </p:nvPr>
        </p:nvSpPr>
        <p:spPr>
          <a:xfrm>
            <a:off x="838199" y="274638"/>
            <a:ext cx="7973291" cy="658336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4" name="Shape 104"/>
          <p:cNvSpPr>
            <a:spLocks noGrp="1"/>
          </p:cNvSpPr>
          <p:nvPr>
            <p:ph type="sldNum" sz="quarter" idx="2"/>
          </p:nvPr>
        </p:nvSpPr>
        <p:spPr>
          <a:xfrm>
            <a:off x="8073048" y="6470796"/>
            <a:ext cx="879760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833191" y="2083824"/>
            <a:ext cx="10515601" cy="192651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lnSpc>
                <a:spcPct val="80000"/>
              </a:lnSpc>
              <a:defRPr sz="6000" spc="15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33" name="Shape 33"/>
          <p:cNvSpPr>
            <a:spLocks noGrp="1"/>
          </p:cNvSpPr>
          <p:nvPr>
            <p:ph type="body" sz="half" idx="1"/>
          </p:nvPr>
        </p:nvSpPr>
        <p:spPr>
          <a:xfrm>
            <a:off x="833191" y="4010333"/>
            <a:ext cx="10515601" cy="2847668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000">
                <a:solidFill>
                  <a:srgbClr val="099BDD"/>
                </a:solidFill>
              </a:defRPr>
            </a:lvl1pPr>
            <a:lvl2pPr marL="0" indent="457200" algn="ctr">
              <a:buClrTx/>
              <a:buSzTx/>
              <a:buFontTx/>
              <a:buNone/>
              <a:defRPr sz="2000">
                <a:solidFill>
                  <a:srgbClr val="099BDD"/>
                </a:solidFill>
              </a:defRPr>
            </a:lvl2pPr>
            <a:lvl3pPr marL="0" indent="914400" algn="ctr">
              <a:buClrTx/>
              <a:buSzTx/>
              <a:buFontTx/>
              <a:buNone/>
              <a:defRPr sz="2000">
                <a:solidFill>
                  <a:srgbClr val="099BDD"/>
                </a:solidFill>
              </a:defRPr>
            </a:lvl3pPr>
            <a:lvl4pPr marL="0" indent="1371600" algn="ctr">
              <a:buClrTx/>
              <a:buSzTx/>
              <a:buFontTx/>
              <a:buNone/>
              <a:defRPr sz="2000">
                <a:solidFill>
                  <a:srgbClr val="099BDD"/>
                </a:solidFill>
              </a:defRPr>
            </a:lvl4pPr>
            <a:lvl5pPr marL="0" indent="1828800" algn="ctr">
              <a:buClrTx/>
              <a:buSzTx/>
              <a:buFontTx/>
              <a:buNone/>
              <a:defRPr sz="2000">
                <a:solidFill>
                  <a:srgbClr val="099BDD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hape 3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sz="half" idx="1"/>
          </p:nvPr>
        </p:nvSpPr>
        <p:spPr>
          <a:xfrm>
            <a:off x="1205343" y="2011679"/>
            <a:ext cx="4754881" cy="484632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/>
          </p:cNvSpPr>
          <p:nvPr>
            <p:ph type="title"/>
          </p:nvPr>
        </p:nvSpPr>
        <p:spPr>
          <a:xfrm>
            <a:off x="1202919" y="254167"/>
            <a:ext cx="9784081" cy="156877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1" name="Shape 51"/>
          <p:cNvSpPr>
            <a:spLocks noGrp="1"/>
          </p:cNvSpPr>
          <p:nvPr>
            <p:ph type="body" sz="quarter" idx="1"/>
          </p:nvPr>
        </p:nvSpPr>
        <p:spPr>
          <a:xfrm>
            <a:off x="1207008" y="1822944"/>
            <a:ext cx="4754880" cy="924146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FontTx/>
              <a:buNone/>
              <a:defRPr sz="2100" b="1"/>
            </a:lvl1pPr>
            <a:lvl2pPr marL="0" indent="457200">
              <a:buClrTx/>
              <a:buSzTx/>
              <a:buFontTx/>
              <a:buNone/>
              <a:defRPr sz="2100" b="1"/>
            </a:lvl2pPr>
            <a:lvl3pPr marL="0" indent="914400">
              <a:buClrTx/>
              <a:buSzTx/>
              <a:buFontTx/>
              <a:buNone/>
              <a:defRPr sz="2100" b="1"/>
            </a:lvl3pPr>
            <a:lvl4pPr marL="0" indent="1371600">
              <a:buClrTx/>
              <a:buSzTx/>
              <a:buFontTx/>
              <a:buNone/>
              <a:defRPr sz="2100" b="1"/>
            </a:lvl4pPr>
            <a:lvl5pPr marL="0" indent="1828800">
              <a:buClrTx/>
              <a:buSzTx/>
              <a:buFontTx/>
              <a:buNone/>
              <a:defRPr sz="21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Shape 5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/>
          </p:cNvSpPr>
          <p:nvPr>
            <p:ph type="title"/>
          </p:nvPr>
        </p:nvSpPr>
        <p:spPr>
          <a:xfrm>
            <a:off x="1202919" y="284175"/>
            <a:ext cx="9784081" cy="150876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0" name="Shape 6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/>
          </p:cNvSpPr>
          <p:nvPr>
            <p:ph type="title"/>
          </p:nvPr>
        </p:nvSpPr>
        <p:spPr>
          <a:xfrm>
            <a:off x="1202919" y="0"/>
            <a:ext cx="9784081" cy="207711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5" name="Shape 75"/>
          <p:cNvSpPr>
            <a:spLocks noGrp="1"/>
          </p:cNvSpPr>
          <p:nvPr>
            <p:ph type="body" sz="half" idx="1"/>
          </p:nvPr>
        </p:nvSpPr>
        <p:spPr>
          <a:xfrm>
            <a:off x="1207008" y="2120053"/>
            <a:ext cx="6126480" cy="473794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437605" indent="-209005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title"/>
          </p:nvPr>
        </p:nvSpPr>
        <p:spPr>
          <a:xfrm>
            <a:off x="1202919" y="0"/>
            <a:ext cx="9784081" cy="207711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7790688" y="2150621"/>
            <a:ext cx="3200401" cy="470737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FontTx/>
              <a:buNone/>
              <a:defRPr sz="1800"/>
            </a:lvl1pPr>
            <a:lvl2pPr marL="0" indent="457200">
              <a:lnSpc>
                <a:spcPct val="95000"/>
              </a:lnSpc>
              <a:buClrTx/>
              <a:buSzTx/>
              <a:buFontTx/>
              <a:buNone/>
              <a:defRPr sz="1800"/>
            </a:lvl2pPr>
            <a:lvl3pPr marL="0" indent="914400">
              <a:lnSpc>
                <a:spcPct val="95000"/>
              </a:lnSpc>
              <a:buClrTx/>
              <a:buSzTx/>
              <a:buFontTx/>
              <a:buNone/>
              <a:defRPr sz="1800"/>
            </a:lvl3pPr>
            <a:lvl4pPr marL="0" indent="1371600">
              <a:lnSpc>
                <a:spcPct val="95000"/>
              </a:lnSpc>
              <a:buClrTx/>
              <a:buSzTx/>
              <a:buFontTx/>
              <a:buNone/>
              <a:defRPr sz="1800"/>
            </a:lvl4pPr>
            <a:lvl5pPr marL="0" indent="1828800">
              <a:lnSpc>
                <a:spcPct val="95000"/>
              </a:lnSpc>
              <a:buClrTx/>
              <a:buSzTx/>
              <a:buFontTx/>
              <a:buNone/>
              <a:defRPr sz="1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99B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82" y="176109"/>
            <a:ext cx="12188954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1202919" y="65432"/>
            <a:ext cx="9784081" cy="19462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1202919" y="2011679"/>
            <a:ext cx="9784081" cy="4846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10658926" y="6470796"/>
            <a:ext cx="946265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ln>
            <a:noFill/>
          </a:ln>
          <a:solidFill>
            <a:srgbClr val="099BDD"/>
          </a:solidFill>
          <a:uFillTx/>
          <a:latin typeface="Corbel"/>
          <a:ea typeface="Corbel"/>
          <a:cs typeface="Corbel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1pPr>
      <a:lvl2pPr marL="429768" marR="0" indent="-20116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2pPr>
      <a:lvl3pPr marL="680720" marR="0" indent="-22352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3pPr>
      <a:lvl4pPr marL="9372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 typeface="Wingdings"/>
        <a:buChar char="▪"/>
        <a:tabLst/>
        <a:defRPr sz="2200" b="0" i="0" u="none" strike="noStrike" cap="none" spc="0" baseline="0">
          <a:ln>
            <a:noFill/>
          </a:ln>
          <a:solidFill>
            <a:srgbClr val="FFFFFF"/>
          </a:solidFill>
          <a:uFillTx/>
          <a:latin typeface="Corbel"/>
          <a:ea typeface="Corbel"/>
          <a:cs typeface="Corbel"/>
          <a:sym typeface="Corbe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/>
          </p:cNvSpPr>
          <p:nvPr>
            <p:ph type="ctrTitle"/>
          </p:nvPr>
        </p:nvSpPr>
        <p:spPr>
          <a:xfrm>
            <a:off x="5079605" y="2166364"/>
            <a:ext cx="6757720" cy="1739347"/>
          </a:xfrm>
          <a:prstGeom prst="rect">
            <a:avLst/>
          </a:prstGeom>
        </p:spPr>
        <p:txBody>
          <a:bodyPr/>
          <a:lstStyle/>
          <a:p>
            <a:pPr algn="r"/>
            <a:r>
              <a:rPr sz="4000" b="1" spc="100"/>
              <a:t>Introduction to the Qualitative </a:t>
            </a:r>
            <a:br>
              <a:rPr sz="4000" b="1" spc="100"/>
            </a:br>
            <a:r>
              <a:rPr sz="4000" b="1" spc="100"/>
              <a:t>E-Research Framework</a:t>
            </a:r>
          </a:p>
        </p:txBody>
      </p:sp>
      <p:sp>
        <p:nvSpPr>
          <p:cNvPr id="114" name="Shape 114"/>
          <p:cNvSpPr>
            <a:spLocks noGrp="1"/>
          </p:cNvSpPr>
          <p:nvPr>
            <p:ph type="subTitle" sz="quarter" idx="1"/>
          </p:nvPr>
        </p:nvSpPr>
        <p:spPr>
          <a:xfrm>
            <a:off x="1524000" y="3996249"/>
            <a:ext cx="9144000" cy="1309256"/>
          </a:xfrm>
          <a:prstGeom prst="rect">
            <a:avLst/>
          </a:prstGeom>
        </p:spPr>
        <p:txBody>
          <a:bodyPr/>
          <a:lstStyle>
            <a:lvl1pPr algn="r">
              <a:defRPr sz="2800"/>
            </a:lvl1pPr>
          </a:lstStyle>
          <a:p>
            <a:pPr>
              <a:defRPr sz="2000"/>
            </a:pPr>
            <a:r>
              <a:rPr sz="2800"/>
              <a:t>Janet Salmons, PhD</a:t>
            </a:r>
          </a:p>
        </p:txBody>
      </p:sp>
      <p:pic>
        <p:nvPicPr>
          <p:cNvPr id="115" name="image2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00065" y="617219"/>
            <a:ext cx="4282442" cy="55321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/>
          </p:cNvSpPr>
          <p:nvPr>
            <p:ph type="title"/>
          </p:nvPr>
        </p:nvSpPr>
        <p:spPr>
          <a:xfrm>
            <a:off x="227445" y="213379"/>
            <a:ext cx="5250191" cy="1644489"/>
          </a:xfrm>
          <a:prstGeom prst="rect">
            <a:avLst/>
          </a:prstGeom>
        </p:spPr>
        <p:txBody>
          <a:bodyPr/>
          <a:lstStyle/>
          <a:p>
            <a:pPr>
              <a:defRPr sz="3600"/>
            </a:pPr>
            <a:r>
              <a:rPr sz="3200" b="1"/>
              <a:t>Using the Qualitative </a:t>
            </a:r>
            <a:br>
              <a:rPr sz="3200" b="1"/>
            </a:br>
            <a:r>
              <a:rPr sz="3200" b="1"/>
              <a:t>E-Research Framework to think about design</a:t>
            </a:r>
          </a:p>
        </p:txBody>
      </p:sp>
      <p:sp>
        <p:nvSpPr>
          <p:cNvPr id="120" name="Shape 120"/>
          <p:cNvSpPr>
            <a:spLocks noGrp="1"/>
          </p:cNvSpPr>
          <p:nvPr>
            <p:ph type="body" sz="quarter" idx="1"/>
          </p:nvPr>
        </p:nvSpPr>
        <p:spPr>
          <a:xfrm>
            <a:off x="557154" y="2859577"/>
            <a:ext cx="3932239" cy="2992785"/>
          </a:xfrm>
          <a:prstGeom prst="rect">
            <a:avLst/>
          </a:prstGeom>
        </p:spPr>
        <p:txBody>
          <a:bodyPr/>
          <a:lstStyle>
            <a:lvl1pPr>
              <a:lnSpc>
                <a:spcPct val="76000"/>
              </a:lnSpc>
              <a:defRPr sz="4600" b="1"/>
            </a:lvl1pPr>
          </a:lstStyle>
          <a:p>
            <a:pPr>
              <a:defRPr sz="1300" b="0"/>
            </a:pPr>
            <a:r>
              <a:rPr sz="4600" b="1"/>
              <a:t>Holistic design means considering relationships</a:t>
            </a:r>
          </a:p>
        </p:txBody>
      </p:sp>
      <p:pic>
        <p:nvPicPr>
          <p:cNvPr id="121" name="image3.jpg" descr="1.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657058" y="575058"/>
            <a:ext cx="5774482" cy="577448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">
  <a:themeElements>
    <a:clrScheme name="Default">
      <a:dk1>
        <a:srgbClr val="2C2C2C"/>
      </a:dk1>
      <a:lt1>
        <a:srgbClr val="099BDD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5875" dir="5400000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50800" dist="15875" dir="5400000" rotWithShape="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bevel/>
        </a:ln>
        <a:effectLst>
          <a:outerShdw blurRad="50800" dist="15875" dir="5400000" rotWithShape="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C2C2C"/>
            </a:solidFill>
            <a:effectLst/>
            <a:uFillTx/>
            <a:latin typeface="Corbel"/>
            <a:ea typeface="Corbel"/>
            <a:cs typeface="Corbel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beve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C2C2C"/>
            </a:solidFill>
            <a:effectLst/>
            <a:uFillTx/>
            <a:latin typeface="Corbel"/>
            <a:ea typeface="Corbel"/>
            <a:cs typeface="Corbel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5875" dir="5400000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50800" dist="15875" dir="5400000" rotWithShape="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bevel/>
        </a:ln>
        <a:effectLst>
          <a:outerShdw blurRad="50800" dist="15875" dir="5400000" rotWithShape="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C2C2C"/>
            </a:solidFill>
            <a:effectLst/>
            <a:uFillTx/>
            <a:latin typeface="Corbel"/>
            <a:ea typeface="Corbel"/>
            <a:cs typeface="Corbel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beve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2C2C2C"/>
            </a:solidFill>
            <a:effectLst/>
            <a:uFillTx/>
            <a:latin typeface="Corbel"/>
            <a:ea typeface="Corbel"/>
            <a:cs typeface="Corbel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Corbel</vt:lpstr>
      <vt:lpstr>Helvetica Neue</vt:lpstr>
      <vt:lpstr>Wingdings</vt:lpstr>
      <vt:lpstr>Default</vt:lpstr>
      <vt:lpstr>Introduction to the Qualitative  E-Research Framework</vt:lpstr>
      <vt:lpstr>Using the Qualitative  E-Research Framework to think about design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Qualitative  E-Research Framework</dc:title>
  <dc:creator>Janet Salmons</dc:creator>
  <cp:lastModifiedBy>Janet Salmons</cp:lastModifiedBy>
  <cp:revision>1</cp:revision>
  <dcterms:modified xsi:type="dcterms:W3CDTF">2015-11-19T14:01:59Z</dcterms:modified>
</cp:coreProperties>
</file>